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451" r:id="rId2"/>
    <p:sldId id="466" r:id="rId3"/>
    <p:sldId id="472" r:id="rId4"/>
    <p:sldId id="473" r:id="rId5"/>
    <p:sldId id="469" r:id="rId6"/>
    <p:sldId id="462" r:id="rId7"/>
    <p:sldId id="463" r:id="rId8"/>
    <p:sldId id="455" r:id="rId9"/>
    <p:sldId id="460" r:id="rId10"/>
    <p:sldId id="461" r:id="rId11"/>
    <p:sldId id="470" r:id="rId12"/>
    <p:sldId id="471" r:id="rId13"/>
    <p:sldId id="452" r:id="rId14"/>
    <p:sldId id="453" r:id="rId15"/>
    <p:sldId id="458" r:id="rId16"/>
    <p:sldId id="456" r:id="rId17"/>
    <p:sldId id="459" r:id="rId18"/>
    <p:sldId id="457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E00BB"/>
    <a:srgbClr val="003AA3"/>
    <a:srgbClr val="FF4B4B"/>
    <a:srgbClr val="D8B9BA"/>
    <a:srgbClr val="99B3D7"/>
    <a:srgbClr val="DC9D9C"/>
    <a:srgbClr val="2800AE"/>
    <a:srgbClr val="014099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71" autoAdjust="0"/>
    <p:restoredTop sz="77990" autoAdjust="0"/>
  </p:normalViewPr>
  <p:slideViewPr>
    <p:cSldViewPr snapToGrid="0">
      <p:cViewPr varScale="1">
        <p:scale>
          <a:sx n="79" d="100"/>
          <a:sy n="79" d="100"/>
        </p:scale>
        <p:origin x="3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0F083-6108-4243-A388-DDB13CB06986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31F93-DC01-482F-AB5B-F81885DA79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老师好</a:t>
            </a:r>
            <a:r>
              <a:rPr lang="en-US" altLang="zh-CN" dirty="0"/>
              <a:t>,</a:t>
            </a:r>
            <a:r>
              <a:rPr lang="zh-CN" altLang="en-US" dirty="0"/>
              <a:t>我们是第</a:t>
            </a:r>
            <a:r>
              <a:rPr lang="en-US" altLang="zh-CN" dirty="0"/>
              <a:t>20</a:t>
            </a:r>
            <a:r>
              <a:rPr lang="zh-CN" altLang="en-US" dirty="0"/>
              <a:t>组，研究课题为基于深度学习网络，对数学答题卡上涂改区域的识别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0190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</a:t>
            </a:r>
            <a:r>
              <a:rPr lang="en-US" altLang="zh-CN" dirty="0"/>
              <a:t>Benchmark</a:t>
            </a:r>
            <a:r>
              <a:rPr lang="zh-CN" altLang="en-US" dirty="0"/>
              <a:t>的结果如图所示，我们发现基于</a:t>
            </a:r>
            <a:r>
              <a:rPr lang="en-US" altLang="zh-CN" dirty="0" err="1"/>
              <a:t>Swin</a:t>
            </a:r>
            <a:r>
              <a:rPr lang="zh-CN" altLang="en-US" dirty="0"/>
              <a:t>为</a:t>
            </a:r>
            <a:r>
              <a:rPr lang="en-US" altLang="zh-CN" dirty="0"/>
              <a:t>backbone</a:t>
            </a:r>
            <a:r>
              <a:rPr lang="zh-CN" altLang="en-US" dirty="0"/>
              <a:t>的</a:t>
            </a:r>
            <a:r>
              <a:rPr lang="en-US" altLang="zh-CN" dirty="0"/>
              <a:t>Mask-RCNN</a:t>
            </a:r>
            <a:r>
              <a:rPr lang="zh-CN" altLang="en-US" dirty="0"/>
              <a:t>能取得极佳的效果，而</a:t>
            </a:r>
            <a:r>
              <a:rPr lang="en-US" altLang="zh-CN" dirty="0"/>
              <a:t>Faster-RCNN</a:t>
            </a:r>
            <a:r>
              <a:rPr lang="zh-CN" altLang="en-US" dirty="0"/>
              <a:t>无论是用原有参数，亦或是重头训练，都效果较差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69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我们做出的第一个尝试是数据增广</a:t>
            </a:r>
            <a:endParaRPr lang="en-US" altLang="zh-CN" dirty="0"/>
          </a:p>
          <a:p>
            <a:r>
              <a:rPr lang="zh-CN" altLang="en-US" dirty="0"/>
              <a:t>考虑到现有的很多模型自身就包含一些有限的数据增广，我们使用了更加激进的切割、变换、黏贴的数据增广方法。</a:t>
            </a:r>
            <a:endParaRPr lang="en-US" altLang="zh-CN" dirty="0"/>
          </a:p>
          <a:p>
            <a:r>
              <a:rPr lang="zh-CN" altLang="en-US" dirty="0"/>
              <a:t>首先对于原数据，我们随机选取区域进行切割，获得一系列切片，位于切片内部的</a:t>
            </a:r>
            <a:r>
              <a:rPr lang="en-US" altLang="zh-CN" dirty="0"/>
              <a:t>bounding box</a:t>
            </a:r>
            <a:r>
              <a:rPr lang="zh-CN" altLang="en-US" dirty="0"/>
              <a:t>也会被迁移过去。</a:t>
            </a:r>
            <a:endParaRPr lang="en-US" altLang="zh-CN" dirty="0"/>
          </a:p>
          <a:p>
            <a:r>
              <a:rPr lang="zh-CN" altLang="en-US" dirty="0"/>
              <a:t>然后，生成每一张增广图的时候，我们以一张空白图为基础，随机黏贴上经过变换的切片，并且保证黑色像素不会有所重叠，此外</a:t>
            </a:r>
            <a:r>
              <a:rPr lang="en-US" altLang="zh-CN" dirty="0"/>
              <a:t>bounding box</a:t>
            </a:r>
            <a:r>
              <a:rPr lang="zh-CN" altLang="en-US" dirty="0"/>
              <a:t>会被迁移到新生成的图上。</a:t>
            </a:r>
            <a:endParaRPr lang="en-US" altLang="zh-CN" dirty="0"/>
          </a:p>
          <a:p>
            <a:r>
              <a:rPr lang="zh-CN" altLang="en-US" dirty="0"/>
              <a:t>我们一共生成了</a:t>
            </a:r>
            <a:r>
              <a:rPr lang="en-US" altLang="zh-CN" dirty="0"/>
              <a:t>10</a:t>
            </a:r>
            <a:r>
              <a:rPr lang="zh-CN" altLang="en-US" dirty="0"/>
              <a:t>倍于原数据集的增广图。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275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数据增广结果如下</a:t>
            </a:r>
            <a:endParaRPr lang="en-US" altLang="zh-CN" dirty="0"/>
          </a:p>
          <a:p>
            <a:r>
              <a:rPr lang="zh-CN" altLang="en-US" dirty="0"/>
              <a:t>我们在表现最好的其中两个模型，也就是</a:t>
            </a:r>
            <a:r>
              <a:rPr lang="en-US" altLang="zh-CN" dirty="0"/>
              <a:t>Cascade </a:t>
            </a:r>
            <a:r>
              <a:rPr lang="en-US" altLang="zh-CN" dirty="0" err="1"/>
              <a:t>Swin</a:t>
            </a:r>
            <a:r>
              <a:rPr lang="zh-CN" altLang="en-US" dirty="0"/>
              <a:t>和</a:t>
            </a:r>
            <a:r>
              <a:rPr lang="en-US" altLang="zh-CN" dirty="0"/>
              <a:t>Yolov5</a:t>
            </a:r>
            <a:r>
              <a:rPr lang="zh-CN" altLang="en-US" dirty="0"/>
              <a:t>上，使用增广得到的数据进行补充训练，发现</a:t>
            </a:r>
            <a:r>
              <a:rPr lang="en-US" altLang="zh-CN" dirty="0"/>
              <a:t>AP</a:t>
            </a:r>
            <a:r>
              <a:rPr lang="zh-CN" altLang="en-US" dirty="0"/>
              <a:t>性能基本有所下降。</a:t>
            </a:r>
            <a:endParaRPr lang="en-US" altLang="zh-CN" dirty="0"/>
          </a:p>
          <a:p>
            <a:r>
              <a:rPr lang="zh-CN" altLang="en-US" dirty="0"/>
              <a:t>可能的原因是：</a:t>
            </a:r>
            <a:endParaRPr lang="en-US" altLang="zh-CN" dirty="0"/>
          </a:p>
          <a:p>
            <a:r>
              <a:rPr lang="zh-CN" altLang="en-US" dirty="0"/>
              <a:t>增广方法比较粗糙，引入了太多的噪音，甚至可能和原数据的分布有一定的区别；</a:t>
            </a:r>
            <a:endParaRPr lang="en-US" altLang="zh-CN" dirty="0"/>
          </a:p>
          <a:p>
            <a:r>
              <a:rPr lang="zh-CN" altLang="en-US" dirty="0"/>
              <a:t>以及原数据可能在数量和质量上已经比较充足了，以至于增广并不能带来效果提升；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此外，数据增强的测试中我们除了额外使用增强数据外，其余参数不变，所以可能数据的改变导致原先的超参不再是最优的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9065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我们做出的第二个尝试是对</a:t>
            </a:r>
            <a:r>
              <a:rPr lang="en-US" altLang="zh-CN" dirty="0"/>
              <a:t>SSD</a:t>
            </a:r>
            <a:r>
              <a:rPr lang="zh-CN" altLang="en-US" dirty="0"/>
              <a:t>循序渐进的改进</a:t>
            </a:r>
            <a:endParaRPr lang="en-US" altLang="zh-CN" dirty="0"/>
          </a:p>
          <a:p>
            <a:r>
              <a:rPr lang="zh-CN" altLang="en-US" dirty="0"/>
              <a:t>第一是在原</a:t>
            </a:r>
            <a:r>
              <a:rPr lang="en-US" altLang="zh-CN" dirty="0"/>
              <a:t>SSD</a:t>
            </a:r>
            <a:r>
              <a:rPr lang="zh-CN" altLang="en-US" dirty="0"/>
              <a:t>上的对比实验，</a:t>
            </a:r>
            <a:endParaRPr lang="en-US" altLang="zh-CN" dirty="0"/>
          </a:p>
          <a:p>
            <a:r>
              <a:rPr lang="zh-CN" altLang="en-US" dirty="0"/>
              <a:t>我们发现</a:t>
            </a:r>
            <a:r>
              <a:rPr lang="en-US" altLang="zh-CN" dirty="0"/>
              <a:t>vgg16</a:t>
            </a:r>
            <a:r>
              <a:rPr lang="zh-CN" altLang="en-US" dirty="0"/>
              <a:t>是最佳的</a:t>
            </a:r>
            <a:r>
              <a:rPr lang="en-US" altLang="zh-CN" dirty="0"/>
              <a:t>backbone,</a:t>
            </a:r>
          </a:p>
          <a:p>
            <a:r>
              <a:rPr lang="zh-CN" altLang="en-US" dirty="0"/>
              <a:t>并且增大输入尺寸和调小锚框大小能极大提升</a:t>
            </a:r>
            <a:r>
              <a:rPr lang="en-US" altLang="zh-CN" dirty="0"/>
              <a:t>map</a:t>
            </a:r>
          </a:p>
          <a:p>
            <a:r>
              <a:rPr lang="zh-CN" altLang="en-US" dirty="0"/>
              <a:t>不同优化器的差别不大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15563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第二尝试了</a:t>
            </a:r>
            <a:r>
              <a:rPr lang="en-US" altLang="zh-CN" dirty="0"/>
              <a:t>SSD</a:t>
            </a:r>
            <a:r>
              <a:rPr lang="zh-CN" altLang="en-US" dirty="0"/>
              <a:t>常见的</a:t>
            </a:r>
            <a:r>
              <a:rPr lang="en-US" altLang="zh-CN" dirty="0" err="1"/>
              <a:t>tircks</a:t>
            </a:r>
            <a:endParaRPr lang="en-US" altLang="zh-CN" dirty="0"/>
          </a:p>
          <a:p>
            <a:r>
              <a:rPr lang="zh-CN" altLang="en-US" dirty="0"/>
              <a:t>如右图所示，在原</a:t>
            </a:r>
            <a:r>
              <a:rPr lang="en-US" altLang="zh-CN" dirty="0"/>
              <a:t>SSD</a:t>
            </a:r>
            <a:r>
              <a:rPr lang="zh-CN" altLang="en-US" dirty="0"/>
              <a:t>架构的基础添加：一个是</a:t>
            </a:r>
            <a:r>
              <a:rPr lang="en-US" altLang="zh-CN" dirty="0"/>
              <a:t>FPN</a:t>
            </a:r>
            <a:r>
              <a:rPr lang="zh-CN" altLang="en-US" dirty="0"/>
              <a:t>，可以融合不同</a:t>
            </a:r>
            <a:r>
              <a:rPr lang="en-US" altLang="zh-CN" dirty="0"/>
              <a:t>layer</a:t>
            </a:r>
            <a:r>
              <a:rPr lang="zh-CN" altLang="en-US" dirty="0"/>
              <a:t>的信息</a:t>
            </a:r>
            <a:endParaRPr lang="en-US" altLang="zh-CN" dirty="0"/>
          </a:p>
          <a:p>
            <a:r>
              <a:rPr lang="zh-CN" altLang="en-US" dirty="0"/>
              <a:t>一个是在卷积层后注意力模块</a:t>
            </a:r>
            <a:endParaRPr lang="en-US" altLang="zh-CN" dirty="0"/>
          </a:p>
          <a:p>
            <a:r>
              <a:rPr lang="en-US" altLang="zh-CN" dirty="0"/>
              <a:t>CE </a:t>
            </a:r>
            <a:r>
              <a:rPr lang="zh-CN" altLang="en-US" dirty="0"/>
              <a:t>模块集中于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通道</a:t>
            </a:r>
            <a:endParaRPr lang="en-US" altLang="zh-CN" dirty="0"/>
          </a:p>
          <a:p>
            <a:r>
              <a:rPr lang="zh-CN" altLang="en-US" dirty="0"/>
              <a:t>而</a:t>
            </a:r>
            <a:r>
              <a:rPr lang="en-US" altLang="zh-CN" dirty="0"/>
              <a:t>CBAM</a:t>
            </a:r>
            <a:r>
              <a:rPr lang="zh-CN" altLang="en-US" dirty="0"/>
              <a:t>模块则同时关照了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通道及空间，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都能有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1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个点左右的提升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我们也尝试了将交叉信息熵替换为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focal loss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，但却下降了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3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各点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8335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第三尝试前人在</a:t>
            </a:r>
            <a:r>
              <a:rPr lang="en-US" altLang="zh-CN" dirty="0"/>
              <a:t>SSD</a:t>
            </a:r>
            <a:r>
              <a:rPr lang="zh-CN" altLang="en-US" dirty="0"/>
              <a:t>小物体检测不足的工作</a:t>
            </a:r>
            <a:endParaRPr lang="en-US" altLang="zh-CN" dirty="0"/>
          </a:p>
          <a:p>
            <a:r>
              <a:rPr lang="zh-CN" altLang="en-US" b="1" dirty="0"/>
              <a:t>原</a:t>
            </a:r>
            <a:r>
              <a:rPr lang="en-US" altLang="zh-CN" b="1" dirty="0"/>
              <a:t>SSD</a:t>
            </a:r>
            <a:r>
              <a:rPr lang="zh-CN" altLang="en-US" b="1" dirty="0"/>
              <a:t>因为小物体只能通过浅层的锚框检测，而浅层的</a:t>
            </a:r>
            <a:r>
              <a:rPr lang="en-US" altLang="zh-CN" b="1" dirty="0"/>
              <a:t>layer</a:t>
            </a:r>
            <a:r>
              <a:rPr lang="zh-CN" altLang="en-US" b="1" dirty="0"/>
              <a:t>信息并不是特别丰富，因此效果不好</a:t>
            </a:r>
            <a:endParaRPr lang="en-US" altLang="zh-CN" b="1" dirty="0"/>
          </a:p>
          <a:p>
            <a:r>
              <a:rPr lang="zh-CN" altLang="en-US" b="1" dirty="0"/>
              <a:t>而此三者都是为了解决这个问题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 err="1"/>
              <a:t>Refinenet</a:t>
            </a:r>
            <a:r>
              <a:rPr lang="zh-CN" altLang="en-US" b="1" dirty="0"/>
              <a:t>采用了链式残差，</a:t>
            </a:r>
            <a:r>
              <a:rPr lang="en-US" altLang="zh-CN" b="1" dirty="0"/>
              <a:t>FSSD</a:t>
            </a:r>
            <a:r>
              <a:rPr lang="zh-CN" altLang="en-US" b="1" dirty="0"/>
              <a:t>是用到了</a:t>
            </a:r>
            <a:r>
              <a:rPr lang="en-US" altLang="zh-CN" b="1" dirty="0"/>
              <a:t>vgg16</a:t>
            </a:r>
            <a:r>
              <a:rPr lang="zh-CN" altLang="en-US" b="1" dirty="0"/>
              <a:t>中其他的</a:t>
            </a:r>
            <a:r>
              <a:rPr lang="en-US" altLang="zh-CN" b="1" dirty="0"/>
              <a:t>layer</a:t>
            </a:r>
            <a:r>
              <a:rPr lang="zh-CN" altLang="en-US" b="1" dirty="0"/>
              <a:t>信息，而</a:t>
            </a:r>
            <a:r>
              <a:rPr lang="en-US" altLang="zh-CN" b="1" dirty="0" err="1"/>
              <a:t>DRFnet</a:t>
            </a:r>
            <a:r>
              <a:rPr lang="zh-CN" altLang="en-US" b="1" dirty="0"/>
              <a:t>则设计了更科学的</a:t>
            </a:r>
            <a:r>
              <a:rPr lang="en-US" altLang="zh-CN" b="1" dirty="0"/>
              <a:t>FPN</a:t>
            </a:r>
          </a:p>
          <a:p>
            <a:r>
              <a:rPr lang="zh-CN" altLang="en-US" dirty="0"/>
              <a:t>之后我们归类了</a:t>
            </a:r>
            <a:r>
              <a:rPr lang="en-US" altLang="zh-CN" dirty="0"/>
              <a:t>5</a:t>
            </a:r>
            <a:r>
              <a:rPr lang="zh-CN" altLang="en-US" dirty="0"/>
              <a:t>大错误类型，并在此基础上做出创新性改进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4369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我们将原图切割成不同小块，分别输入网络，再将输出置放回原位，最后采用投票将预测同一块区域的多个锚框合并为一个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我们以置信度的平均值投票，只有大于阈值</a:t>
            </a:r>
            <a:r>
              <a:rPr lang="en-US" altLang="zh-CN" dirty="0"/>
              <a:t>0.52</a:t>
            </a:r>
            <a:r>
              <a:rPr lang="zh-CN" altLang="en-US" dirty="0"/>
              <a:t>才将其保留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我们在两个地方用到了放缩模块，在切割成多个小块时与最终投票时</a:t>
            </a:r>
            <a:endParaRPr lang="en-US" altLang="zh-CN" dirty="0"/>
          </a:p>
          <a:p>
            <a:r>
              <a:rPr lang="zh-CN" altLang="en-US" dirty="0"/>
              <a:t>首先经过紧缩，将锚框缩小到框内字迹的边界，</a:t>
            </a:r>
            <a:endParaRPr lang="en-US" altLang="zh-CN" dirty="0"/>
          </a:p>
          <a:p>
            <a:r>
              <a:rPr lang="zh-CN" altLang="en-US" dirty="0"/>
              <a:t>然后经过扩张，将锚框内部标记，并从边界开始</a:t>
            </a:r>
            <a:r>
              <a:rPr lang="en-US" altLang="zh-CN" dirty="0"/>
              <a:t>BFS</a:t>
            </a:r>
            <a:r>
              <a:rPr lang="zh-CN" altLang="en-US" dirty="0"/>
              <a:t>搜索，直到某一像素点周围全为白色背景，以此确定扩张边界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848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我们的分工如下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672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我们的报告结束，感谢大家了聆听！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924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我们首先提出问题</a:t>
            </a:r>
            <a:endParaRPr lang="en-US" altLang="zh-CN" dirty="0"/>
          </a:p>
          <a:p>
            <a:r>
              <a:rPr lang="zh-CN" altLang="en-US" dirty="0"/>
              <a:t>在开发自动批改系统的过程中，手写</a:t>
            </a:r>
            <a:r>
              <a:rPr lang="en-US" altLang="zh-CN" dirty="0"/>
              <a:t>OCR</a:t>
            </a:r>
            <a:r>
              <a:rPr lang="zh-CN" altLang="en-US" dirty="0"/>
              <a:t>的准确率是至关重要的</a:t>
            </a:r>
            <a:endParaRPr lang="en-US" altLang="zh-CN" dirty="0"/>
          </a:p>
          <a:p>
            <a:r>
              <a:rPr lang="zh-CN" altLang="en-US" dirty="0"/>
              <a:t>而在实际操作中，我们发现，被涂改的文字会严重干扰对文字和公式的识别</a:t>
            </a:r>
            <a:endParaRPr lang="en-US" altLang="zh-CN" dirty="0"/>
          </a:p>
          <a:p>
            <a:r>
              <a:rPr lang="zh-CN" altLang="en-US" dirty="0"/>
              <a:t>（如图所示，学生在写下公式的时候难免出现涂改，而现有的</a:t>
            </a:r>
            <a:r>
              <a:rPr lang="en-US" altLang="zh-CN" dirty="0"/>
              <a:t>OCR</a:t>
            </a:r>
            <a:r>
              <a:rPr lang="zh-CN" altLang="en-US" dirty="0"/>
              <a:t>引擎普遍会将涂改识别成各种其它字符）</a:t>
            </a:r>
            <a:r>
              <a:rPr lang="en-US" altLang="zh-CN" dirty="0"/>
              <a:t>(20s)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437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我们把对涂改字的移除视作目标检测问题，使用矩形</a:t>
            </a:r>
            <a:r>
              <a:rPr lang="en-US" altLang="zh-CN" dirty="0"/>
              <a:t>bounding box</a:t>
            </a:r>
            <a:r>
              <a:rPr lang="zh-CN" altLang="en-US" dirty="0"/>
              <a:t>来框住涂改，这样后续我们可以将框清空来移除涂改</a:t>
            </a:r>
            <a:endParaRPr lang="en-US" altLang="zh-CN" dirty="0"/>
          </a:p>
          <a:p>
            <a:r>
              <a:rPr lang="zh-CN" altLang="en-US" dirty="0"/>
              <a:t>这一工作的难点在于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由于我们研究的是对数学答题纸的识别和涂改移除，已有的开源数据集比如</a:t>
            </a:r>
            <a:r>
              <a:rPr lang="en-US" altLang="zh-CN" dirty="0"/>
              <a:t>COCO</a:t>
            </a:r>
            <a:r>
              <a:rPr lang="zh-CN" altLang="en-US" dirty="0"/>
              <a:t>和</a:t>
            </a:r>
            <a:r>
              <a:rPr lang="en-US" altLang="zh-CN" dirty="0"/>
              <a:t>VOC</a:t>
            </a:r>
            <a:r>
              <a:rPr lang="zh-CN" altLang="en-US" dirty="0"/>
              <a:t>和我们的任务差异都比较大</a:t>
            </a:r>
            <a:endParaRPr lang="en-US" altLang="zh-CN" dirty="0"/>
          </a:p>
          <a:p>
            <a:r>
              <a:rPr lang="zh-CN" altLang="en-US" dirty="0"/>
              <a:t>需要检测的目标往往面积较小，检测难度大</a:t>
            </a:r>
            <a:endParaRPr lang="en-US" altLang="zh-CN" dirty="0"/>
          </a:p>
          <a:p>
            <a:r>
              <a:rPr lang="zh-CN" altLang="en-US" dirty="0"/>
              <a:t>目前该领域内关注度较少，且基于深度学习的方法也未被大量使用。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497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已有的涂改移除工作比较少，而且绝大多数都和包含大量数学公式的场景没有关系。</a:t>
            </a:r>
            <a:endParaRPr lang="en-US" altLang="zh-CN" dirty="0"/>
          </a:p>
          <a:p>
            <a:r>
              <a:rPr lang="zh-CN" altLang="en-US" dirty="0"/>
              <a:t>这是具有代表性的两项工作</a:t>
            </a:r>
            <a:endParaRPr lang="en-US" altLang="zh-CN" dirty="0"/>
          </a:p>
          <a:p>
            <a:r>
              <a:rPr lang="zh-CN" altLang="en-US" dirty="0"/>
              <a:t>一个是先通过连通域算出</a:t>
            </a:r>
            <a:r>
              <a:rPr lang="en-US" altLang="zh-CN" dirty="0"/>
              <a:t>bounding box</a:t>
            </a:r>
            <a:r>
              <a:rPr lang="zh-CN" altLang="en-US" dirty="0"/>
              <a:t>，然后对</a:t>
            </a:r>
            <a:r>
              <a:rPr lang="en-US" altLang="zh-CN" dirty="0"/>
              <a:t>bounding box</a:t>
            </a:r>
            <a:r>
              <a:rPr lang="zh-CN" altLang="en-US" dirty="0"/>
              <a:t>进行分类，对单词层面的涂改比较有效，但是对于涂改嵌入在词中间的普遍不能识别</a:t>
            </a:r>
            <a:endParaRPr lang="en-US" altLang="zh-CN" dirty="0"/>
          </a:p>
          <a:p>
            <a:r>
              <a:rPr lang="zh-CN" altLang="en-US" dirty="0"/>
              <a:t>另一个是采用直接使用一个</a:t>
            </a:r>
            <a:r>
              <a:rPr lang="en-US" altLang="zh-CN" dirty="0"/>
              <a:t>OCR</a:t>
            </a:r>
            <a:r>
              <a:rPr lang="zh-CN" altLang="en-US" dirty="0"/>
              <a:t>识别的</a:t>
            </a:r>
            <a:r>
              <a:rPr lang="en-US" altLang="zh-CN" dirty="0"/>
              <a:t>pipeline</a:t>
            </a:r>
            <a:r>
              <a:rPr lang="zh-CN" altLang="en-US" dirty="0"/>
              <a:t>，使用</a:t>
            </a:r>
            <a:r>
              <a:rPr lang="en-US" altLang="zh-CN" dirty="0"/>
              <a:t>OCR</a:t>
            </a:r>
            <a:r>
              <a:rPr lang="zh-CN" altLang="en-US" dirty="0"/>
              <a:t>结果进行比对测试，数据集是高度不平衡的，而且针对的数据集和我们期望的应用场景有较大差距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25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我们主要的工作是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Benchmark</a:t>
            </a:r>
            <a:r>
              <a:rPr lang="zh-CN" altLang="en-US" dirty="0"/>
              <a:t>， 我们测试了一些经典的、基于深度学习的目标检测算法在该任务上的表现，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 提出部分可能的改进方案，并基于部分模型予进行实验验证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294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目标检测自</a:t>
            </a:r>
            <a:r>
              <a:rPr lang="en-US" altLang="zh-CN" dirty="0"/>
              <a:t>12</a:t>
            </a:r>
            <a:r>
              <a:rPr lang="zh-CN" altLang="en-US" dirty="0"/>
              <a:t>年分流为两个重要分支</a:t>
            </a:r>
            <a:r>
              <a:rPr lang="en-US" altLang="zh-CN" dirty="0"/>
              <a:t>,one stage detector</a:t>
            </a:r>
            <a:r>
              <a:rPr lang="zh-CN" altLang="en-US" dirty="0"/>
              <a:t>和</a:t>
            </a:r>
            <a:r>
              <a:rPr lang="en-US" altLang="zh-CN" dirty="0"/>
              <a:t>two stage detector,</a:t>
            </a:r>
            <a:r>
              <a:rPr lang="zh-CN" altLang="en-US" dirty="0"/>
              <a:t>在我们的任务上都会有所尝试。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686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Two stage model 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第一步先生成候选框，第二步再对每个候选框分类；</a:t>
            </a:r>
            <a:endParaRPr lang="en-US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One stage</a:t>
            </a:r>
            <a:r>
              <a:rPr lang="zh-CN" altLang="zh-CN" sz="12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则一步到位，直接在网络中提取特征来预测物体分类和位置；</a:t>
            </a:r>
            <a:endParaRPr lang="en-US" altLang="zh-CN" sz="12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441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目前流行的是基于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的目标检测方法，其中最为经典的就是发表于</a:t>
            </a:r>
            <a:r>
              <a:rPr kumimoji="1" lang="en-US" altLang="zh-CN" dirty="0"/>
              <a:t>ECCV2020</a:t>
            </a:r>
            <a:r>
              <a:rPr kumimoji="1" lang="zh-CN" altLang="en-US" dirty="0"/>
              <a:t>上的</a:t>
            </a:r>
            <a:r>
              <a:rPr kumimoji="1" lang="en-US" altLang="zh-CN" dirty="0"/>
              <a:t>DETR</a:t>
            </a:r>
            <a:r>
              <a:rPr kumimoji="1" lang="zh-CN" altLang="en-US" dirty="0"/>
              <a:t>。传统检测方法需要依赖手工设计的组件来生成高质量的</a:t>
            </a:r>
            <a:r>
              <a:rPr kumimoji="1" lang="en-US" altLang="zh-CN" dirty="0"/>
              <a:t>anchor</a:t>
            </a:r>
            <a:r>
              <a:rPr kumimoji="1" lang="zh-CN" altLang="en-US" dirty="0"/>
              <a:t>，或者是用来保留所有候选框中最好的一个，而</a:t>
            </a:r>
            <a:r>
              <a:rPr kumimoji="1" lang="en-US" altLang="zh-CN" dirty="0"/>
              <a:t>DETR</a:t>
            </a:r>
            <a:r>
              <a:rPr kumimoji="1" lang="zh-CN" altLang="en-US" dirty="0"/>
              <a:t>简化了原有的复杂</a:t>
            </a:r>
            <a:r>
              <a:rPr kumimoji="1" lang="en-US" altLang="zh-CN" dirty="0"/>
              <a:t>pipeline</a:t>
            </a:r>
            <a:r>
              <a:rPr kumimoji="1" lang="zh-CN" altLang="en-US" dirty="0"/>
              <a:t>，用整体的总</a:t>
            </a:r>
            <a:r>
              <a:rPr kumimoji="1" lang="en-US" altLang="zh-CN" dirty="0"/>
              <a:t>loss</a:t>
            </a:r>
            <a:r>
              <a:rPr kumimoji="1" lang="zh-CN" altLang="en-US" dirty="0"/>
              <a:t>来指导整个模型的优化，实现了端到端的目标检测。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6518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我们的实验设计如图所示，我们使用的是自己标注的数据集，包含</a:t>
            </a:r>
            <a:r>
              <a:rPr lang="en-US" altLang="zh-CN" dirty="0"/>
              <a:t>632</a:t>
            </a:r>
            <a:r>
              <a:rPr lang="zh-CN" altLang="en-US" dirty="0"/>
              <a:t>张数学答题卡，我们分别尝试了</a:t>
            </a:r>
            <a:r>
              <a:rPr lang="en-US" altLang="zh-CN" dirty="0"/>
              <a:t>one </a:t>
            </a:r>
            <a:r>
              <a:rPr lang="en-US" altLang="zh-CN" dirty="0" err="1"/>
              <a:t>stage,two</a:t>
            </a:r>
            <a:r>
              <a:rPr lang="en-US" altLang="zh-CN" dirty="0"/>
              <a:t> stage</a:t>
            </a:r>
            <a:r>
              <a:rPr lang="zh-CN" altLang="en-US" dirty="0"/>
              <a:t>以及</a:t>
            </a:r>
            <a:r>
              <a:rPr lang="en-US" altLang="zh-CN" dirty="0"/>
              <a:t>Transformer</a:t>
            </a:r>
            <a:r>
              <a:rPr lang="zh-CN" altLang="en-US" dirty="0"/>
              <a:t>的一些经典模型以此作为</a:t>
            </a:r>
            <a:r>
              <a:rPr lang="en-US" altLang="zh-CN" dirty="0"/>
              <a:t>benchmark</a:t>
            </a:r>
            <a:r>
              <a:rPr lang="zh-CN" altLang="en-US" dirty="0"/>
              <a:t>，并在此基础上做出改进。对于</a:t>
            </a:r>
            <a:r>
              <a:rPr lang="en-US" altLang="zh-CN" dirty="0"/>
              <a:t>benchmark</a:t>
            </a:r>
            <a:r>
              <a:rPr lang="zh-CN" altLang="en-US" dirty="0"/>
              <a:t>中的</a:t>
            </a:r>
            <a:r>
              <a:rPr lang="en-US" altLang="zh-CN" dirty="0"/>
              <a:t>yolo</a:t>
            </a:r>
            <a:r>
              <a:rPr lang="zh-CN" altLang="en-US" dirty="0"/>
              <a:t>与</a:t>
            </a:r>
            <a:r>
              <a:rPr lang="en-US" altLang="zh-CN" dirty="0"/>
              <a:t>cascade </a:t>
            </a:r>
            <a:r>
              <a:rPr lang="en-US" altLang="zh-CN" dirty="0" err="1"/>
              <a:t>rcnn</a:t>
            </a:r>
            <a:r>
              <a:rPr lang="en-US" altLang="zh-CN" dirty="0"/>
              <a:t>,</a:t>
            </a:r>
            <a:r>
              <a:rPr lang="zh-CN" altLang="en-US" dirty="0"/>
              <a:t>我们尝试了数据增强，而对于</a:t>
            </a:r>
            <a:r>
              <a:rPr lang="en-US" altLang="zh-CN" dirty="0"/>
              <a:t>SSD</a:t>
            </a:r>
            <a:r>
              <a:rPr lang="zh-CN" altLang="en-US" dirty="0"/>
              <a:t>的改进计划主要有</a:t>
            </a:r>
            <a:r>
              <a:rPr lang="en-US" altLang="zh-CN" dirty="0"/>
              <a:t>5</a:t>
            </a:r>
            <a:r>
              <a:rPr lang="zh-CN" altLang="en-US" dirty="0"/>
              <a:t>点，第一是进行消融实验，第二是尝试了常见</a:t>
            </a:r>
            <a:r>
              <a:rPr lang="en-US" altLang="zh-CN" dirty="0"/>
              <a:t>tricks,</a:t>
            </a:r>
            <a:r>
              <a:rPr lang="zh-CN" altLang="en-US" dirty="0"/>
              <a:t>第三也尝试了前人对于</a:t>
            </a:r>
            <a:r>
              <a:rPr lang="en-US" altLang="zh-CN" dirty="0"/>
              <a:t>SSD</a:t>
            </a:r>
            <a:r>
              <a:rPr lang="zh-CN" altLang="en-US" dirty="0"/>
              <a:t>在小物体检测不足所作的相关工作，第四归类了错误类型，第五是提出我们自己的改进措施。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1477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t="12500" b="12500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549169" y="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信息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accent1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6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1478543" y="0"/>
            <a:ext cx="10515600" cy="13108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单击此处编辑母版标题样式增长一些尝试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物质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779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lang="zh-CN" alt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生命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3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1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管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4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890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艺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5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中科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81832" y="182507"/>
            <a:ext cx="8216283" cy="759735"/>
          </a:xfrm>
          <a:solidFill>
            <a:srgbClr val="014099"/>
          </a:solidFill>
          <a:ln w="1905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9931" y="3066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616868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 userDrawn="1"/>
        </p:nvPicPr>
        <p:blipFill rotWithShape="1">
          <a:blip r:embed="rId2" cstate="email"/>
          <a:srcRect r="416"/>
          <a:stretch>
            <a:fillRect/>
          </a:stretch>
        </p:blipFill>
        <p:spPr>
          <a:xfrm>
            <a:off x="-1" y="5120806"/>
            <a:ext cx="12191999" cy="175993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028590" y="328428"/>
            <a:ext cx="2772075" cy="7628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gradFill>
          <a:gsLst>
            <a:gs pos="100000">
              <a:srgbClr val="7F0020"/>
            </a:gs>
            <a:gs pos="0">
              <a:srgbClr val="D74034"/>
            </a:gs>
            <a:gs pos="30000">
              <a:srgbClr val="C00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80992"/>
            <a:ext cx="10515600" cy="1296015"/>
          </a:xfrm>
        </p:spPr>
        <p:txBody>
          <a:bodyPr anchor="b">
            <a:noAutofit/>
          </a:bodyPr>
          <a:lstStyle>
            <a:lvl1pPr>
              <a:defRPr sz="80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/>
          <a:srcRect r="313"/>
          <a:stretch>
            <a:fillRect/>
          </a:stretch>
        </p:blipFill>
        <p:spPr>
          <a:xfrm>
            <a:off x="0" y="5069225"/>
            <a:ext cx="12192000" cy="179830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028590" y="328428"/>
            <a:ext cx="2772075" cy="7628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/>
          <a:srcRect r="416"/>
          <a:stretch>
            <a:fillRect/>
          </a:stretch>
        </p:blipFill>
        <p:spPr>
          <a:xfrm>
            <a:off x="-1" y="5120806"/>
            <a:ext cx="12191999" cy="175993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028590" y="182508"/>
            <a:ext cx="2772075" cy="762828"/>
          </a:xfrm>
          <a:prstGeom prst="rect">
            <a:avLst/>
          </a:prstGeom>
        </p:spPr>
      </p:pic>
      <p:sp>
        <p:nvSpPr>
          <p:cNvPr id="10" name="标题 8"/>
          <p:cNvSpPr>
            <a:spLocks noGrp="1"/>
          </p:cNvSpPr>
          <p:nvPr>
            <p:ph type="title"/>
          </p:nvPr>
        </p:nvSpPr>
        <p:spPr>
          <a:xfrm>
            <a:off x="281833" y="1825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81833" y="1825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底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底纹 + 校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6812" y="325447"/>
            <a:ext cx="2810614" cy="752510"/>
          </a:xfrm>
          <a:prstGeom prst="rect">
            <a:avLst/>
          </a:prstGeom>
        </p:spPr>
      </p:pic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1539503" y="2755"/>
            <a:ext cx="10515600" cy="13157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单击此处编辑母版标题样式增长一些尝试</a:t>
            </a:r>
          </a:p>
        </p:txBody>
      </p:sp>
      <p:grpSp>
        <p:nvGrpSpPr>
          <p:cNvPr id="13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含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等腰三角形 1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1539503" y="2755"/>
            <a:ext cx="10515600" cy="13157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单击此处编辑母版标题样式增长一些尝试</a:t>
            </a:r>
          </a:p>
        </p:txBody>
      </p:sp>
      <p:grpSp>
        <p:nvGrpSpPr>
          <p:cNvPr id="13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63600" y="1579654"/>
            <a:ext cx="10309225" cy="464661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4B51F-5022-4B9A-B1DC-58E2D82F8E58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Remove Handwritten Struck-Out Text from Mathematical Answer Sheets </a:t>
            </a:r>
            <a:r>
              <a:rPr lang="en-US" altLang="zh-CN" sz="4000" dirty="0" err="1"/>
              <a:t>viaDeep</a:t>
            </a:r>
            <a:r>
              <a:rPr lang="en-US" altLang="zh-CN" sz="4000" dirty="0"/>
              <a:t> Learning</a:t>
            </a:r>
            <a:endParaRPr lang="zh-CN" altLang="en-US" sz="4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6F04A94-BF49-399E-1EDB-8D56B6AE4D8D}"/>
              </a:ext>
            </a:extLst>
          </p:cNvPr>
          <p:cNvSpPr txBox="1"/>
          <p:nvPr/>
        </p:nvSpPr>
        <p:spPr>
          <a:xfrm>
            <a:off x="8364306" y="5098942"/>
            <a:ext cx="169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Group 20</a:t>
            </a:r>
            <a:endParaRPr lang="zh-CN" alt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6B1BB-51DC-3E43-3BF5-ACE38780D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Benchmark Results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0F466E-A2F6-AC05-336B-A5AAF22B18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47"/>
          <a:stretch/>
        </p:blipFill>
        <p:spPr>
          <a:xfrm>
            <a:off x="806931" y="1060004"/>
            <a:ext cx="10729139" cy="339413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24F7D1B-0BD4-698B-7320-31D37A06C7E3}"/>
              </a:ext>
            </a:extLst>
          </p:cNvPr>
          <p:cNvSpPr txBox="1"/>
          <p:nvPr/>
        </p:nvSpPr>
        <p:spPr>
          <a:xfrm>
            <a:off x="1724252" y="4396614"/>
            <a:ext cx="996331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Mask-RCNN(</a:t>
            </a:r>
            <a:r>
              <a:rPr lang="en-US" altLang="zh-CN" b="1" dirty="0" err="1"/>
              <a:t>Swin</a:t>
            </a:r>
            <a:r>
              <a:rPr lang="en-US" altLang="zh-CN" b="1" dirty="0"/>
              <a:t>) can achieve excellent results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lvl="2"/>
            <a:endParaRPr lang="en-US" altLang="zh-CN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while Faster-RCNN has poor effect </a:t>
            </a:r>
          </a:p>
          <a:p>
            <a:pPr lvl="2"/>
            <a:r>
              <a:rPr lang="en-US" altLang="zh-CN" b="1" dirty="0"/>
              <a:t>    no matter using original parameters or heavy training</a:t>
            </a:r>
            <a:endParaRPr lang="zh-CN" altLang="en-US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kumimoji="1"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736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CF5144-FC52-02C9-B3B5-54F3736E4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Augmentation: Method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C9802D9-EEC8-BCDA-8873-E4F848E08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898" y="2178235"/>
            <a:ext cx="758701" cy="8241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7B4E81E-2D16-4DDA-6D5C-457DC6F253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649" y="1256422"/>
            <a:ext cx="2647950" cy="590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C2DA3B6-9A8C-9587-9011-61EAD0CCB8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1399" y="2213543"/>
            <a:ext cx="1946774" cy="12618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24BDA86-1E0F-C47F-4C67-542678E2A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3831" y="5132337"/>
            <a:ext cx="3053585" cy="4866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C6F841F-F070-7FCD-3B8B-75DE0A3141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9384" y="3747239"/>
            <a:ext cx="1292387" cy="10931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009D866-2A1B-2B2F-0B8A-6B0D904BDF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094" y="1256422"/>
            <a:ext cx="1592366" cy="324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6AB7211-73DE-199A-B60A-16EEF07890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042" y="1815154"/>
            <a:ext cx="1577143" cy="324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C392E250-2E33-F5C8-B0A2-A34DCF359F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2023" y="2347198"/>
            <a:ext cx="1589110" cy="324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9" name="箭头: 下 28">
            <a:extLst>
              <a:ext uri="{FF2B5EF4-FFF2-40B4-BE49-F238E27FC236}">
                <a16:creationId xmlns:a16="http://schemas.microsoft.com/office/drawing/2014/main" id="{40B36277-8611-5F5D-6C8D-7EE0E88687A8}"/>
              </a:ext>
            </a:extLst>
          </p:cNvPr>
          <p:cNvSpPr/>
          <p:nvPr/>
        </p:nvSpPr>
        <p:spPr>
          <a:xfrm rot="16200000">
            <a:off x="3469607" y="3301653"/>
            <a:ext cx="437745" cy="70474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箭头: 下 29">
            <a:extLst>
              <a:ext uri="{FF2B5EF4-FFF2-40B4-BE49-F238E27FC236}">
                <a16:creationId xmlns:a16="http://schemas.microsoft.com/office/drawing/2014/main" id="{046B6AE5-2205-2F4C-9197-3E0C79B5DDE2}"/>
              </a:ext>
            </a:extLst>
          </p:cNvPr>
          <p:cNvSpPr/>
          <p:nvPr/>
        </p:nvSpPr>
        <p:spPr>
          <a:xfrm rot="16200000">
            <a:off x="8018562" y="3317014"/>
            <a:ext cx="437745" cy="70474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EE1937C7-5001-1AFF-D006-A4E86FA264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13937" y="1226950"/>
            <a:ext cx="2403460" cy="48541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4F87C776-8518-1640-95E5-3046E0637290}"/>
              </a:ext>
            </a:extLst>
          </p:cNvPr>
          <p:cNvSpPr txBox="1"/>
          <p:nvPr/>
        </p:nvSpPr>
        <p:spPr>
          <a:xfrm>
            <a:off x="7259902" y="4032077"/>
            <a:ext cx="20287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Transform</a:t>
            </a:r>
          </a:p>
          <a:p>
            <a:pPr algn="ctr"/>
            <a:r>
              <a:rPr lang="en-US" altLang="zh-CN" dirty="0"/>
              <a:t>Stick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849FD4B-29DA-2316-4003-42F2761AE420}"/>
              </a:ext>
            </a:extLst>
          </p:cNvPr>
          <p:cNvSpPr txBox="1"/>
          <p:nvPr/>
        </p:nvSpPr>
        <p:spPr>
          <a:xfrm>
            <a:off x="2636900" y="4007454"/>
            <a:ext cx="2028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Cut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5136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D9E6CE-E00E-4A0B-A798-0AE0922C8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Augmentation: Results and Analysis</a:t>
            </a:r>
            <a:endParaRPr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9B3BB322-3720-4FDD-253A-61EBBF292C6B}"/>
              </a:ext>
            </a:extLst>
          </p:cNvPr>
          <p:cNvGraphicFramePr>
            <a:graphicFrameLocks noGrp="1"/>
          </p:cNvGraphicFramePr>
          <p:nvPr/>
        </p:nvGraphicFramePr>
        <p:xfrm>
          <a:off x="899453" y="1605795"/>
          <a:ext cx="10393093" cy="24702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39763">
                  <a:extLst>
                    <a:ext uri="{9D8B030D-6E8A-4147-A177-3AD203B41FA5}">
                      <a16:colId xmlns:a16="http://schemas.microsoft.com/office/drawing/2014/main" val="2874121328"/>
                    </a:ext>
                  </a:extLst>
                </a:gridCol>
                <a:gridCol w="1225555">
                  <a:extLst>
                    <a:ext uri="{9D8B030D-6E8A-4147-A177-3AD203B41FA5}">
                      <a16:colId xmlns:a16="http://schemas.microsoft.com/office/drawing/2014/main" val="3013999717"/>
                    </a:ext>
                  </a:extLst>
                </a:gridCol>
                <a:gridCol w="1225555">
                  <a:extLst>
                    <a:ext uri="{9D8B030D-6E8A-4147-A177-3AD203B41FA5}">
                      <a16:colId xmlns:a16="http://schemas.microsoft.com/office/drawing/2014/main" val="2413380166"/>
                    </a:ext>
                  </a:extLst>
                </a:gridCol>
                <a:gridCol w="1225555">
                  <a:extLst>
                    <a:ext uri="{9D8B030D-6E8A-4147-A177-3AD203B41FA5}">
                      <a16:colId xmlns:a16="http://schemas.microsoft.com/office/drawing/2014/main" val="1219569828"/>
                    </a:ext>
                  </a:extLst>
                </a:gridCol>
                <a:gridCol w="1225555">
                  <a:extLst>
                    <a:ext uri="{9D8B030D-6E8A-4147-A177-3AD203B41FA5}">
                      <a16:colId xmlns:a16="http://schemas.microsoft.com/office/drawing/2014/main" val="640851295"/>
                    </a:ext>
                  </a:extLst>
                </a:gridCol>
                <a:gridCol w="1225555">
                  <a:extLst>
                    <a:ext uri="{9D8B030D-6E8A-4147-A177-3AD203B41FA5}">
                      <a16:colId xmlns:a16="http://schemas.microsoft.com/office/drawing/2014/main" val="778510877"/>
                    </a:ext>
                  </a:extLst>
                </a:gridCol>
                <a:gridCol w="1225555">
                  <a:extLst>
                    <a:ext uri="{9D8B030D-6E8A-4147-A177-3AD203B41FA5}">
                      <a16:colId xmlns:a16="http://schemas.microsoft.com/office/drawing/2014/main" val="3127090729"/>
                    </a:ext>
                  </a:extLst>
                </a:gridCol>
              </a:tblGrid>
              <a:tr h="494217">
                <a:tc>
                  <a:txBody>
                    <a:bodyPr/>
                    <a:lstStyle/>
                    <a:p>
                      <a:r>
                        <a:rPr lang="en-US" altLang="zh-CN" dirty="0"/>
                        <a:t>Model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AP50:95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AP50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AP75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APm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APl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424180"/>
                  </a:ext>
                </a:extLst>
              </a:tr>
              <a:tr h="494217">
                <a:tc>
                  <a:txBody>
                    <a:bodyPr/>
                    <a:lstStyle/>
                    <a:p>
                      <a:r>
                        <a:rPr lang="en-US" altLang="zh-CN" dirty="0"/>
                        <a:t>Cascade </a:t>
                      </a:r>
                      <a:r>
                        <a:rPr lang="en-US" altLang="zh-CN" dirty="0" err="1"/>
                        <a:t>Swin</a:t>
                      </a:r>
                      <a:r>
                        <a:rPr lang="en-US" altLang="zh-CN" dirty="0"/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70C0"/>
                          </a:solidFill>
                        </a:rPr>
                        <a:t>0.658</a:t>
                      </a:r>
                      <a:endParaRPr lang="zh-CN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70C0"/>
                          </a:solidFill>
                        </a:rPr>
                        <a:t>0.915</a:t>
                      </a:r>
                      <a:endParaRPr lang="zh-CN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0.536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0.737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0.798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46239"/>
                  </a:ext>
                </a:extLst>
              </a:tr>
              <a:tr h="4942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Cascade </a:t>
                      </a:r>
                      <a:r>
                        <a:rPr lang="en-US" altLang="zh-CN" dirty="0" err="1"/>
                        <a:t>Swin</a:t>
                      </a:r>
                      <a:r>
                        <a:rPr lang="en-US" altLang="zh-CN" dirty="0"/>
                        <a:t> + </a:t>
                      </a:r>
                      <a:r>
                        <a:rPr lang="en-US" altLang="zh-CN" dirty="0" err="1"/>
                        <a:t>aug</a:t>
                      </a:r>
                      <a:r>
                        <a:rPr lang="en-US" altLang="zh-CN" dirty="0"/>
                        <a:t> data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0.596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0.888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0.692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0.507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0.694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0.677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24576"/>
                  </a:ext>
                </a:extLst>
              </a:tr>
              <a:tr h="494217">
                <a:tc>
                  <a:txBody>
                    <a:bodyPr/>
                    <a:lstStyle/>
                    <a:p>
                      <a:r>
                        <a:rPr lang="en-US" altLang="zh-CN" dirty="0"/>
                        <a:t>Yolov5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70C0"/>
                          </a:solidFill>
                        </a:rPr>
                        <a:t>0.525</a:t>
                      </a:r>
                      <a:endParaRPr lang="zh-CN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70C0"/>
                          </a:solidFill>
                        </a:rPr>
                        <a:t>0.826</a:t>
                      </a:r>
                      <a:endParaRPr lang="zh-CN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480841"/>
                  </a:ext>
                </a:extLst>
              </a:tr>
              <a:tr h="4933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Yolov5 + </a:t>
                      </a:r>
                      <a:r>
                        <a:rPr lang="en-US" altLang="zh-CN" dirty="0" err="1"/>
                        <a:t>aug</a:t>
                      </a:r>
                      <a:r>
                        <a:rPr lang="en-US" altLang="zh-CN" dirty="0"/>
                        <a:t> data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0.469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0.838</a:t>
                      </a:r>
                      <a:endParaRPr lang="zh-CN" altLang="en-US" sz="1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413843"/>
                  </a:ext>
                </a:extLst>
              </a:tr>
            </a:tbl>
          </a:graphicData>
        </a:graphic>
      </p:graphicFrame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B732688-FA44-B099-5E12-A23FBAB8270E}"/>
              </a:ext>
            </a:extLst>
          </p:cNvPr>
          <p:cNvSpPr txBox="1">
            <a:spLocks/>
          </p:cNvSpPr>
          <p:nvPr/>
        </p:nvSpPr>
        <p:spPr>
          <a:xfrm>
            <a:off x="1330553" y="4403891"/>
            <a:ext cx="10157622" cy="16966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Possible reasons:</a:t>
            </a:r>
          </a:p>
          <a:p>
            <a:pPr lvl="1"/>
            <a:r>
              <a:rPr lang="en-US" altLang="zh-CN" dirty="0"/>
              <a:t>Augmentation includes too much noise.</a:t>
            </a:r>
          </a:p>
          <a:p>
            <a:pPr lvl="1"/>
            <a:r>
              <a:rPr lang="en-US" altLang="zh-CN" dirty="0"/>
              <a:t>Original data is enough in variance.</a:t>
            </a:r>
          </a:p>
          <a:p>
            <a:pPr lvl="1"/>
            <a:r>
              <a:rPr lang="en-US" altLang="zh-CN" dirty="0"/>
              <a:t>Hyper-parameter not tuned for augmentation data.</a:t>
            </a:r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96262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Contrast experiment on SSD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02232D-252D-DD35-5F2A-A11D78368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222" y="1310712"/>
            <a:ext cx="9677897" cy="254013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4DB59AC-8B37-5B84-5CC7-C15823559E6C}"/>
              </a:ext>
            </a:extLst>
          </p:cNvPr>
          <p:cNvSpPr txBox="1"/>
          <p:nvPr/>
        </p:nvSpPr>
        <p:spPr>
          <a:xfrm>
            <a:off x="2668349" y="4075163"/>
            <a:ext cx="609734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vgg16 is the best backbone network</a:t>
            </a:r>
            <a:endParaRPr lang="en-US" altLang="zh-CN" dirty="0"/>
          </a:p>
          <a:p>
            <a:pPr lvl="2"/>
            <a:endParaRPr lang="en-US" altLang="zh-CN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input size  anchor box improve great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Optimizer seems don’t matter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b="1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7B3FDA7-83F7-0593-5F45-9FD5929EBB7F}"/>
              </a:ext>
            </a:extLst>
          </p:cNvPr>
          <p:cNvCxnSpPr/>
          <p:nvPr/>
        </p:nvCxnSpPr>
        <p:spPr>
          <a:xfrm flipV="1">
            <a:off x="5122258" y="4607382"/>
            <a:ext cx="0" cy="4774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EF57C3B-52E4-9B0F-35F3-ABAAE4982E05}"/>
              </a:ext>
            </a:extLst>
          </p:cNvPr>
          <p:cNvCxnSpPr>
            <a:cxnSpLocks/>
          </p:cNvCxnSpPr>
          <p:nvPr/>
        </p:nvCxnSpPr>
        <p:spPr>
          <a:xfrm>
            <a:off x="6532968" y="4588184"/>
            <a:ext cx="6743" cy="515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D96945-7145-1820-DE7B-FC1676F4D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Common tricks on SSD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C253CE-1105-FD1F-A2DD-2E57C38B3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331" y="1730460"/>
            <a:ext cx="5805850" cy="33970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56BA1CE-EE63-94F8-7E11-84B7AC4D8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91" y="3078232"/>
            <a:ext cx="6400926" cy="204930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E3140C8-7F0E-83A2-3212-F3F99660F86E}"/>
              </a:ext>
            </a:extLst>
          </p:cNvPr>
          <p:cNvSpPr txBox="1"/>
          <p:nvPr/>
        </p:nvSpPr>
        <p:spPr>
          <a:xfrm>
            <a:off x="-754585" y="1040487"/>
            <a:ext cx="7543803" cy="3570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2800" b="1" dirty="0"/>
              <a:t>Add on basic SSD</a:t>
            </a:r>
            <a:r>
              <a:rPr lang="zh-CN" altLang="en-US" sz="2800" b="1" dirty="0"/>
              <a:t>：</a:t>
            </a:r>
            <a:endParaRPr lang="en-US" altLang="zh-CN" sz="2800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b="1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zh-CN" b="1" dirty="0" err="1"/>
              <a:t>FPN:Connection</a:t>
            </a:r>
            <a:r>
              <a:rPr lang="en-US" altLang="zh-CN" b="1" dirty="0"/>
              <a:t> difference layers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CE </a:t>
            </a:r>
            <a:r>
              <a:rPr lang="en-US" altLang="zh-CN" b="1" dirty="0" err="1"/>
              <a:t>model:attention</a:t>
            </a:r>
            <a:r>
              <a:rPr lang="en-US" altLang="zh-CN" b="1" dirty="0"/>
              <a:t> on channel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CBAM </a:t>
            </a:r>
            <a:r>
              <a:rPr lang="en-US" altLang="zh-CN" b="1" dirty="0" err="1"/>
              <a:t>model:attention</a:t>
            </a:r>
            <a:r>
              <a:rPr lang="en-US" altLang="zh-CN" b="1" dirty="0"/>
              <a:t> on </a:t>
            </a:r>
            <a:r>
              <a:rPr lang="en-US" altLang="zh-CN" b="1" dirty="0" err="1"/>
              <a:t>channel&amp;space</a:t>
            </a:r>
            <a:endParaRPr lang="en-US" altLang="zh-CN" b="1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replace cross-entropy loss with focal loss</a:t>
            </a:r>
            <a:endParaRPr lang="zh-CN" altLang="zh-CN" b="1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US" altLang="zh-CN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b="1" dirty="0"/>
          </a:p>
          <a:p>
            <a:pPr lvl="2"/>
            <a:endParaRPr lang="en-US" altLang="zh-CN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71230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02D629-1167-4C88-AF78-A61309085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833" y="235619"/>
            <a:ext cx="8216283" cy="759735"/>
          </a:xfrm>
        </p:spPr>
        <p:txBody>
          <a:bodyPr>
            <a:normAutofit fontScale="90000"/>
          </a:bodyPr>
          <a:lstStyle/>
          <a:p>
            <a:pPr marL="914400" lvl="2"/>
            <a:r>
              <a:rPr lang="en-US" altLang="zh-CN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Related SSD improve on small targeted </a:t>
            </a:r>
            <a:r>
              <a:rPr lang="en-US" altLang="zh-CN" sz="32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dection</a:t>
            </a:r>
            <a:endParaRPr lang="en-US" altLang="zh-CN" sz="32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EA2542A-91E4-80DF-81D1-8D3ACFEA3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33" y="3554573"/>
            <a:ext cx="4988688" cy="173713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ECFC650-6CAC-2AEF-6E7A-BBEE603D02D6}"/>
              </a:ext>
            </a:extLst>
          </p:cNvPr>
          <p:cNvSpPr txBox="1"/>
          <p:nvPr/>
        </p:nvSpPr>
        <p:spPr>
          <a:xfrm>
            <a:off x="-235469" y="1482420"/>
            <a:ext cx="609734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b="1" dirty="0" err="1"/>
              <a:t>Refinenet</a:t>
            </a:r>
            <a:r>
              <a:rPr lang="en-US" altLang="zh-CN" b="1" dirty="0"/>
              <a:t>: chain residual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FSSD</a:t>
            </a:r>
            <a:r>
              <a:rPr lang="zh-CN" altLang="en-US" b="1" dirty="0"/>
              <a:t>：</a:t>
            </a:r>
            <a:r>
              <a:rPr lang="en-US" altLang="zh-CN" b="1" dirty="0"/>
              <a:t>use more  layers in the vgg16 backbone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b="1" dirty="0" err="1"/>
              <a:t>DRFnet</a:t>
            </a:r>
            <a:r>
              <a:rPr lang="en-US" altLang="zh-CN" b="1" dirty="0"/>
              <a:t> </a:t>
            </a:r>
            <a:r>
              <a:rPr lang="zh-CN" altLang="en-US" b="1" dirty="0"/>
              <a:t>：</a:t>
            </a:r>
            <a:r>
              <a:rPr lang="en-US" altLang="zh-CN" b="1" dirty="0"/>
              <a:t>more extreme FPN</a:t>
            </a:r>
            <a:endParaRPr lang="zh-CN" altLang="en-US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lvl="2"/>
            <a:endParaRPr lang="en-US" altLang="zh-CN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25C826D-F685-9756-9C72-388A47BF9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728" y="1589992"/>
            <a:ext cx="6699839" cy="3678015"/>
          </a:xfrm>
          <a:prstGeom prst="rect">
            <a:avLst/>
          </a:prstGeom>
        </p:spPr>
      </p:pic>
      <p:sp>
        <p:nvSpPr>
          <p:cNvPr id="10" name="圆: 空心 9">
            <a:extLst>
              <a:ext uri="{FF2B5EF4-FFF2-40B4-BE49-F238E27FC236}">
                <a16:creationId xmlns:a16="http://schemas.microsoft.com/office/drawing/2014/main" id="{7B07E5B6-D6D7-516B-0040-293CB2F8EF0A}"/>
              </a:ext>
            </a:extLst>
          </p:cNvPr>
          <p:cNvSpPr/>
          <p:nvPr/>
        </p:nvSpPr>
        <p:spPr>
          <a:xfrm>
            <a:off x="5170811" y="3428999"/>
            <a:ext cx="3236814" cy="892148"/>
          </a:xfrm>
          <a:prstGeom prst="donu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897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191561-4353-3E92-BA57-C57B7CD8E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altLang="zh-CN" dirty="0"/>
              <a:t>Make our own improvements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D61ADF-9F44-427B-E054-7264927EC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371" y="1114394"/>
            <a:ext cx="10284849" cy="34150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105A767-A7CE-97BE-E9A2-D4E4ED537E3F}"/>
              </a:ext>
            </a:extLst>
          </p:cNvPr>
          <p:cNvSpPr txBox="1"/>
          <p:nvPr/>
        </p:nvSpPr>
        <p:spPr>
          <a:xfrm>
            <a:off x="4802562" y="4759147"/>
            <a:ext cx="30871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</a:t>
            </a:r>
            <a:r>
              <a:rPr lang="en-US" altLang="zh-CN" b="1" dirty="0"/>
              <a:t>Scale model</a:t>
            </a:r>
            <a:endParaRPr lang="en-US" altLang="zh-CN" dirty="0"/>
          </a:p>
          <a:p>
            <a:r>
              <a:rPr lang="en-US" altLang="zh-CN" dirty="0"/>
              <a:t>shrink</a:t>
            </a:r>
            <a:r>
              <a:rPr lang="zh-CN" altLang="en-US" dirty="0"/>
              <a:t> </a:t>
            </a:r>
            <a:r>
              <a:rPr lang="en-US" altLang="zh-CN" dirty="0"/>
              <a:t>expand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6D77227-6C00-CB5B-3408-C540248A4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8251" y="5451001"/>
            <a:ext cx="628682" cy="6159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FAE4D01-FCC1-52E8-C4EB-1BF01CB41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2622" y="5448957"/>
            <a:ext cx="703980" cy="61598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034B021-A94B-7B2B-829E-F021FDA2BB0F}"/>
              </a:ext>
            </a:extLst>
          </p:cNvPr>
          <p:cNvSpPr/>
          <p:nvPr/>
        </p:nvSpPr>
        <p:spPr>
          <a:xfrm>
            <a:off x="4756298" y="4759147"/>
            <a:ext cx="1771187" cy="1754326"/>
          </a:xfrm>
          <a:prstGeom prst="rect">
            <a:avLst/>
          </a:prstGeom>
          <a:noFill/>
          <a:ln w="28575">
            <a:solidFill>
              <a:srgbClr val="2E00B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2E66029-156A-8EDD-FEB8-13E9E229934F}"/>
              </a:ext>
            </a:extLst>
          </p:cNvPr>
          <p:cNvSpPr txBox="1"/>
          <p:nvPr/>
        </p:nvSpPr>
        <p:spPr>
          <a:xfrm>
            <a:off x="6907610" y="4832910"/>
            <a:ext cx="43946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We'll add module on two place</a:t>
            </a:r>
          </a:p>
          <a:p>
            <a:endParaRPr lang="en-US" altLang="zh-CN" dirty="0"/>
          </a:p>
          <a:p>
            <a:pPr lvl="1"/>
            <a:r>
              <a:rPr lang="en-US" altLang="zh-CN" dirty="0"/>
              <a:t>1:after splitting multiple tiles 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2:during the voting phase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F323C68-1DFE-4C31-2388-409249E8A7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185" y="4817228"/>
            <a:ext cx="3378465" cy="178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999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02D629-1167-4C88-AF78-A61309085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工作分配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B15465-349D-A749-9A57-AC1AF7364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6906028-3C21-CA47-8992-150CBC50CD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817364"/>
              </p:ext>
            </p:extLst>
          </p:nvPr>
        </p:nvGraphicFramePr>
        <p:xfrm>
          <a:off x="1055605" y="1442606"/>
          <a:ext cx="10676611" cy="4806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4056">
                  <a:extLst>
                    <a:ext uri="{9D8B030D-6E8A-4147-A177-3AD203B41FA5}">
                      <a16:colId xmlns:a16="http://schemas.microsoft.com/office/drawing/2014/main" val="3005353164"/>
                    </a:ext>
                  </a:extLst>
                </a:gridCol>
                <a:gridCol w="8632555">
                  <a:extLst>
                    <a:ext uri="{9D8B030D-6E8A-4147-A177-3AD203B41FA5}">
                      <a16:colId xmlns:a16="http://schemas.microsoft.com/office/drawing/2014/main" val="3632942404"/>
                    </a:ext>
                  </a:extLst>
                </a:gridCol>
              </a:tblGrid>
              <a:tr h="790203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工作贡献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396260"/>
                  </a:ext>
                </a:extLst>
              </a:tr>
              <a:tr h="7902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韩嘉祺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数据集制作；</a:t>
                      </a:r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benchmark</a:t>
                      </a:r>
                      <a:r>
                        <a:rPr lang="zh-CN" alt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（</a:t>
                      </a:r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YOLO</a:t>
                      </a:r>
                      <a:r>
                        <a:rPr lang="zh-CN" alt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）；数据增强实现；数据增强实验（</a:t>
                      </a:r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YOLO</a:t>
                      </a:r>
                      <a:r>
                        <a:rPr lang="zh-CN" alt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641132"/>
                  </a:ext>
                </a:extLst>
              </a:tr>
              <a:tr h="7902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陈醉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404206"/>
                  </a:ext>
                </a:extLst>
              </a:tr>
              <a:tr h="7902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陈正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SSD</a:t>
                      </a:r>
                      <a:r>
                        <a:rPr lang="zh-CN" alt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改进方案，部分</a:t>
                      </a:r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ppt</a:t>
                      </a:r>
                      <a:r>
                        <a:rPr lang="zh-CN" alt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与论文写作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929192"/>
                  </a:ext>
                </a:extLst>
              </a:tr>
              <a:tr h="7902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赵梓君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论文框架编写及研究背景调研，部分配图和表格统合生成</a:t>
                      </a:r>
                      <a:br>
                        <a:rPr lang="zh-CN" altLang="en-US" sz="2400" dirty="0"/>
                      </a:b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364848"/>
                  </a:ext>
                </a:extLst>
              </a:tr>
              <a:tr h="7902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张涛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Benchmark</a:t>
                      </a:r>
                      <a:r>
                        <a:rPr lang="zh-CN" alt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（</a:t>
                      </a:r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zh-CN" alt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个模型），</a:t>
                      </a:r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PPT</a:t>
                      </a:r>
                      <a:r>
                        <a:rPr lang="zh-CN" alt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制作（次），报告制作（次）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4238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4995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CC4426-9EE8-8F42-9E05-6D19F52B8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7624" y="3248825"/>
            <a:ext cx="10515600" cy="1296015"/>
          </a:xfrm>
        </p:spPr>
        <p:txBody>
          <a:bodyPr/>
          <a:lstStyle/>
          <a:p>
            <a:r>
              <a:rPr lang="en-US" altLang="zh-CN" dirty="0"/>
              <a:t>Thank you </a:t>
            </a:r>
            <a:br>
              <a:rPr lang="en-US" altLang="zh-CN" dirty="0"/>
            </a:br>
            <a:r>
              <a:rPr lang="en-US" altLang="zh-CN" dirty="0"/>
              <a:t>for listening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5491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Problem: Struck-out Text in OCR</a:t>
            </a:r>
            <a:endParaRPr lang="zh-CN" altLang="en-US" dirty="0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E10F78FA-6898-64B9-B173-9B104A5D512B}"/>
              </a:ext>
            </a:extLst>
          </p:cNvPr>
          <p:cNvSpPr txBox="1">
            <a:spLocks/>
          </p:cNvSpPr>
          <p:nvPr/>
        </p:nvSpPr>
        <p:spPr>
          <a:xfrm>
            <a:off x="433633" y="1338606"/>
            <a:ext cx="11283885" cy="45304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In auto-grading system, the accuracy of OCR affect matters.</a:t>
            </a:r>
          </a:p>
          <a:p>
            <a:r>
              <a:rPr lang="en-US" altLang="zh-CN" dirty="0"/>
              <a:t>In practice, struck-out text severely disturb the recognition of text and formulas.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3B1691-6A10-15C9-8725-68E5D129D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015" y="3981848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A36CFC-80DE-F88C-05EA-8B98D7DE6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983" y="4465457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A915FF4-61B9-A350-2D80-46D14E2B1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859" y="3981848"/>
            <a:ext cx="894375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F9CC76A-7A44-1ADA-7B25-A8668F5551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5545" y="5266683"/>
            <a:ext cx="4061812" cy="6477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2BF60D4-1CB1-8704-40A7-078DC5A1A7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098" y="3247225"/>
            <a:ext cx="3078747" cy="6020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839AF95-2686-5782-193A-D90B9D3E50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7357" y="3222222"/>
            <a:ext cx="3064679" cy="652150"/>
          </a:xfrm>
          <a:prstGeom prst="rect">
            <a:avLst/>
          </a:prstGeom>
        </p:spPr>
      </p:pic>
      <p:sp>
        <p:nvSpPr>
          <p:cNvPr id="10" name="箭头: 下 9">
            <a:extLst>
              <a:ext uri="{FF2B5EF4-FFF2-40B4-BE49-F238E27FC236}">
                <a16:creationId xmlns:a16="http://schemas.microsoft.com/office/drawing/2014/main" id="{15E05BBF-4E04-91CB-3397-3A434923408A}"/>
              </a:ext>
            </a:extLst>
          </p:cNvPr>
          <p:cNvSpPr/>
          <p:nvPr/>
        </p:nvSpPr>
        <p:spPr>
          <a:xfrm rot="19361972">
            <a:off x="3179055" y="4049090"/>
            <a:ext cx="437745" cy="129037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7A7C38BB-08BA-CB7E-4C8C-599ED9403449}"/>
              </a:ext>
            </a:extLst>
          </p:cNvPr>
          <p:cNvSpPr/>
          <p:nvPr/>
        </p:nvSpPr>
        <p:spPr>
          <a:xfrm rot="13228149">
            <a:off x="7833617" y="4049089"/>
            <a:ext cx="437745" cy="129037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下 11">
            <a:extLst>
              <a:ext uri="{FF2B5EF4-FFF2-40B4-BE49-F238E27FC236}">
                <a16:creationId xmlns:a16="http://schemas.microsoft.com/office/drawing/2014/main" id="{F9D19297-D184-637B-0804-8E965CA0ADAB}"/>
              </a:ext>
            </a:extLst>
          </p:cNvPr>
          <p:cNvSpPr/>
          <p:nvPr/>
        </p:nvSpPr>
        <p:spPr>
          <a:xfrm>
            <a:off x="10183532" y="3974825"/>
            <a:ext cx="437745" cy="465959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581247B4-31E2-07AE-EEE6-EAAA2615545B}"/>
              </a:ext>
            </a:extLst>
          </p:cNvPr>
          <p:cNvSpPr txBox="1">
            <a:spLocks/>
          </p:cNvSpPr>
          <p:nvPr/>
        </p:nvSpPr>
        <p:spPr>
          <a:xfrm>
            <a:off x="9832853" y="5031869"/>
            <a:ext cx="725538" cy="108408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00"/>
              </a:lnSpc>
            </a:pPr>
            <a:r>
              <a:rPr lang="en-US" altLang="zh-CN" sz="1400" dirty="0"/>
              <a:t>Wrong </a:t>
            </a:r>
          </a:p>
          <a:p>
            <a:pPr algn="ctr">
              <a:lnSpc>
                <a:spcPts val="200"/>
              </a:lnSpc>
            </a:pPr>
            <a:r>
              <a:rPr lang="en-US" altLang="zh-CN" sz="1400" dirty="0"/>
              <a:t>Answer</a:t>
            </a:r>
          </a:p>
          <a:p>
            <a:pPr algn="ctr">
              <a:lnSpc>
                <a:spcPts val="200"/>
              </a:lnSpc>
            </a:pPr>
            <a:r>
              <a:rPr lang="en-US" altLang="zh-CN" sz="1400" dirty="0"/>
              <a:t>? ? 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Difficulties</a:t>
            </a:r>
            <a:endParaRPr lang="zh-CN" altLang="en-US" dirty="0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E10F78FA-6898-64B9-B173-9B104A5D512B}"/>
              </a:ext>
            </a:extLst>
          </p:cNvPr>
          <p:cNvSpPr txBox="1">
            <a:spLocks/>
          </p:cNvSpPr>
          <p:nvPr/>
        </p:nvSpPr>
        <p:spPr>
          <a:xfrm>
            <a:off x="891035" y="1428813"/>
            <a:ext cx="4119763" cy="47433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We regard the removal of struck-out text as object detection problem. Use rectangle bounding box to bound struck-out area.</a:t>
            </a:r>
          </a:p>
          <a:p>
            <a:pPr marL="0" indent="0">
              <a:buNone/>
            </a:pPr>
            <a:endParaRPr lang="en-US" altLang="zh-CN" sz="2000" dirty="0"/>
          </a:p>
          <a:p>
            <a:r>
              <a:rPr lang="en-US" altLang="zh-CN" sz="2000" dirty="0"/>
              <a:t>There is a big gap between main stream datasets (COCO, VOC) and our expected dataset;</a:t>
            </a:r>
          </a:p>
          <a:p>
            <a:r>
              <a:rPr lang="en-US" altLang="zh-CN" sz="2000" dirty="0"/>
              <a:t>The detection target are mostly small objects;</a:t>
            </a:r>
          </a:p>
          <a:p>
            <a:r>
              <a:rPr lang="en-US" altLang="zh-CN" sz="2000" dirty="0"/>
              <a:t>Few deep learning methods applied before.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3470129-FE14-3FED-095D-3D787E8BD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692" y="1030637"/>
            <a:ext cx="2582070" cy="53276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F2D9076-7A2E-9CD5-C328-6B962A206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220" y="1030637"/>
            <a:ext cx="2610325" cy="532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1342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Previous Work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19D32A1-814F-EA47-1F0B-F973FE97E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597" y="2162286"/>
            <a:ext cx="3843885" cy="3458983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E4EA46B5-F69D-A7B8-07FF-01A4DE10F241}"/>
              </a:ext>
            </a:extLst>
          </p:cNvPr>
          <p:cNvSpPr txBox="1">
            <a:spLocks/>
          </p:cNvSpPr>
          <p:nvPr/>
        </p:nvSpPr>
        <p:spPr>
          <a:xfrm>
            <a:off x="1004814" y="1236730"/>
            <a:ext cx="4888799" cy="5153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Connected Component + Classification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Average Classification Rate = 0.85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747376F-5E1F-E7FF-9F25-44B32F326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729" y="2628771"/>
            <a:ext cx="5544769" cy="126300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7EE8F8B-2370-5183-B187-B921368A9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9688" y="4333119"/>
            <a:ext cx="3116850" cy="807790"/>
          </a:xfrm>
          <a:prstGeom prst="rect">
            <a:avLst/>
          </a:prstGeom>
        </p:spPr>
      </p:pic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97A2C378-7745-94CC-3C89-C560C9976B7C}"/>
              </a:ext>
            </a:extLst>
          </p:cNvPr>
          <p:cNvSpPr txBox="1">
            <a:spLocks/>
          </p:cNvSpPr>
          <p:nvPr/>
        </p:nvSpPr>
        <p:spPr>
          <a:xfrm>
            <a:off x="6298388" y="1236730"/>
            <a:ext cx="4399453" cy="5153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   OCR pipeline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9% Character Error Rate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3A8EA8C-C2F5-AB44-895C-979F0175D7F4}"/>
              </a:ext>
            </a:extLst>
          </p:cNvPr>
          <p:cNvSpPr txBox="1"/>
          <p:nvPr/>
        </p:nvSpPr>
        <p:spPr>
          <a:xfrm>
            <a:off x="4217096" y="6333713"/>
            <a:ext cx="3757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Palaiahnakote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et al, ICDAR 2021; </a:t>
            </a:r>
          </a:p>
          <a:p>
            <a:pPr algn="ctr"/>
            <a:r>
              <a:rPr lang="en-US" altLang="zh-C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Hiqmat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Nisa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ADCS</a:t>
            </a:r>
            <a:r>
              <a:rPr lang="zh-CN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en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1" lang="zh-CN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133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980D42-458C-2D45-11C7-0C93883F7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Main Work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3D1DDE2-3A0A-7E1F-A075-A67AFC318D7A}"/>
              </a:ext>
            </a:extLst>
          </p:cNvPr>
          <p:cNvSpPr txBox="1"/>
          <p:nvPr/>
        </p:nvSpPr>
        <p:spPr>
          <a:xfrm>
            <a:off x="1033758" y="1820289"/>
            <a:ext cx="1000377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We test some classical network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kumimoji="1" lang="en-US" altLang="zh-CN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kumimoji="1" lang="en-US" altLang="zh-CN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kumimoji="1" lang="en-US" altLang="zh-CN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Propose improvements &amp; do experiments</a:t>
            </a:r>
          </a:p>
        </p:txBody>
      </p:sp>
    </p:spTree>
    <p:extLst>
      <p:ext uri="{BB962C8B-B14F-4D97-AF65-F5344CB8AC3E}">
        <p14:creationId xmlns:p14="http://schemas.microsoft.com/office/powerpoint/2010/main" val="3087654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51C32A-50A2-9BA7-6A90-98B8B1CBC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Object Detection Milestone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33890BF-C1C6-1257-FECD-912B88FD5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225" y="1290495"/>
            <a:ext cx="9612262" cy="482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56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51C32A-50A2-9BA7-6A90-98B8B1CBC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77" y="182508"/>
            <a:ext cx="8216283" cy="759735"/>
          </a:xfrm>
        </p:spPr>
        <p:txBody>
          <a:bodyPr/>
          <a:lstStyle/>
          <a:p>
            <a:r>
              <a:rPr lang="en-US" altLang="zh-CN" dirty="0"/>
              <a:t>two-stage</a:t>
            </a:r>
            <a:r>
              <a:rPr lang="zh-CN" altLang="en-US" dirty="0"/>
              <a:t> </a:t>
            </a:r>
            <a:r>
              <a:rPr lang="en-US" altLang="zh-CN" dirty="0"/>
              <a:t>vs one-stage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446FFD-5F4D-F94B-8003-370DE20D1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87" y="1626018"/>
            <a:ext cx="4762500" cy="2743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584866B-FB38-6C48-84B5-6D10E55F65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666" y="2343568"/>
            <a:ext cx="4572000" cy="13081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3B0F24B-36C0-EC49-9EBA-139901811860}"/>
              </a:ext>
            </a:extLst>
          </p:cNvPr>
          <p:cNvSpPr txBox="1"/>
          <p:nvPr/>
        </p:nvSpPr>
        <p:spPr>
          <a:xfrm>
            <a:off x="1042587" y="4747867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Two-stage models: (Faster-RCNN, </a:t>
            </a:r>
            <a:r>
              <a:rPr kumimoji="1" lang="en-US" altLang="zh-CN" dirty="0" err="1"/>
              <a:t>etc</a:t>
            </a:r>
            <a:r>
              <a:rPr kumimoji="1" lang="en-US" altLang="zh-CN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Proposal &amp;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Generate bounding boxes, then classify these boxes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5CB59D4-109E-640B-895A-60A96565A5B1}"/>
              </a:ext>
            </a:extLst>
          </p:cNvPr>
          <p:cNvSpPr txBox="1"/>
          <p:nvPr/>
        </p:nvSpPr>
        <p:spPr>
          <a:xfrm>
            <a:off x="7163666" y="4747866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one-stage models: (</a:t>
            </a:r>
            <a:r>
              <a:rPr kumimoji="1" lang="en-US" altLang="zh-CN" dirty="0" err="1"/>
              <a:t>Yolo,SSD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etc</a:t>
            </a:r>
            <a:r>
              <a:rPr kumimoji="1" lang="en-US" altLang="zh-CN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predict object classification and location in one step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0719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Transformer-based Model: DETR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421180-7703-324D-B715-9E74060EE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33" y="1673680"/>
            <a:ext cx="4589574" cy="43462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159026C-5947-6C4A-8326-42AC04496B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408" y="3066832"/>
            <a:ext cx="6409759" cy="155996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745E03E-C676-C74D-9168-2FF6B8B70E4B}"/>
              </a:ext>
            </a:extLst>
          </p:cNvPr>
          <p:cNvSpPr txBox="1"/>
          <p:nvPr/>
        </p:nvSpPr>
        <p:spPr>
          <a:xfrm>
            <a:off x="4217096" y="6243442"/>
            <a:ext cx="3757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Nicolas </a:t>
            </a:r>
            <a:r>
              <a:rPr lang="en" altLang="zh-C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Carion</a:t>
            </a:r>
            <a:r>
              <a:rPr lang="en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et al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ECCV</a:t>
            </a:r>
            <a:r>
              <a:rPr lang="zh-CN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en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1" lang="zh-CN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6B1BB-51DC-3E43-3BF5-ACE38780D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8D150E1-F91F-5D4A-3993-10143AD68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605" y="1086670"/>
            <a:ext cx="9512789" cy="528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86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ShanghaiTech">
      <a:dk1>
        <a:sysClr val="windowText" lastClr="000000"/>
      </a:dk1>
      <a:lt1>
        <a:sysClr val="window" lastClr="FFFFFF"/>
      </a:lt1>
      <a:dk2>
        <a:srgbClr val="A40006"/>
      </a:dk2>
      <a:lt2>
        <a:srgbClr val="E7E6E6"/>
      </a:lt2>
      <a:accent1>
        <a:srgbClr val="004098"/>
      </a:accent1>
      <a:accent2>
        <a:srgbClr val="009944"/>
      </a:accent2>
      <a:accent3>
        <a:srgbClr val="F39800"/>
      </a:accent3>
      <a:accent4>
        <a:srgbClr val="7E3C93"/>
      </a:accent4>
      <a:accent5>
        <a:srgbClr val="269BC1"/>
      </a:accent5>
      <a:accent6>
        <a:srgbClr val="A40006"/>
      </a:accent6>
      <a:hlink>
        <a:srgbClr val="A40006"/>
      </a:hlink>
      <a:folHlink>
        <a:srgbClr val="A40006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906</TotalTime>
  <Words>1803</Words>
  <Application>Microsoft Office PowerPoint</Application>
  <PresentationFormat>宽屏</PresentationFormat>
  <Paragraphs>231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-apple-system</vt:lpstr>
      <vt:lpstr>等线</vt:lpstr>
      <vt:lpstr>微软雅黑</vt:lpstr>
      <vt:lpstr>Arial</vt:lpstr>
      <vt:lpstr>Calibri</vt:lpstr>
      <vt:lpstr>Office 主题​​</vt:lpstr>
      <vt:lpstr>Remove Handwritten Struck-Out Text from Mathematical Answer Sheets viaDeep Learning</vt:lpstr>
      <vt:lpstr>Problem: Struck-out Text in OCR</vt:lpstr>
      <vt:lpstr>Difficulties</vt:lpstr>
      <vt:lpstr>Previous Work</vt:lpstr>
      <vt:lpstr>Our Main Work</vt:lpstr>
      <vt:lpstr>Object Detection Milestone</vt:lpstr>
      <vt:lpstr>two-stage vs one-stage</vt:lpstr>
      <vt:lpstr>Transformer-based Model: DETR</vt:lpstr>
      <vt:lpstr>Experiments</vt:lpstr>
      <vt:lpstr>Benchmark Results</vt:lpstr>
      <vt:lpstr>Augmentation: Method</vt:lpstr>
      <vt:lpstr>Augmentation: Results and Analysis</vt:lpstr>
      <vt:lpstr>Contrast experiment on SSD</vt:lpstr>
      <vt:lpstr>Common tricks on SSD</vt:lpstr>
      <vt:lpstr>Related SSD improve on small targeted dection</vt:lpstr>
      <vt:lpstr>Make our own improvements </vt:lpstr>
      <vt:lpstr>工作分配</vt:lpstr>
      <vt:lpstr>Thank you 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George Yao;Jiahe Shi</dc:creator>
  <cp:lastModifiedBy>正 陈</cp:lastModifiedBy>
  <cp:revision>230</cp:revision>
  <dcterms:created xsi:type="dcterms:W3CDTF">2019-02-23T16:09:00Z</dcterms:created>
  <dcterms:modified xsi:type="dcterms:W3CDTF">2023-01-06T15:34:59Z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2052-11.1.0.10495</vt:lpwstr>
  </property>
  <property fmtid="{D5CDD505-2E9C-101B-9397-08002B2CF9AE}" pid="3" name="ICV">
    <vt:lpwstr>80B76266CAF048D0B180BD7250798C20</vt:lpwstr>
  </property>
</Properties>
</file>